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13"/>
  </p:notesMasterIdLst>
  <p:sldIdLst>
    <p:sldId id="256" r:id="rId2"/>
    <p:sldId id="265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6" r:id="rId11"/>
    <p:sldId id="25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effectLst>
              <a:outerShdw blurRad="88900" sx="102000" sy="102000" algn="ctr" rotWithShape="0">
                <a:schemeClr val="bg1">
                  <a:alpha val="10000"/>
                </a:scheme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2">
                    <a:lumMod val="50000"/>
                  </a:schemeClr>
                </a:solidFill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bg2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0D05-41EE-9C7C-457FBDD840CA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0D05-41EE-9C7C-457FBDD840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0D05-41EE-9C7C-457FBDD840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0D05-41EE-9C7C-457FBDD840CA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5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000" dirty="0" err="1"/>
                      <a:t>Diestros</a:t>
                    </a:r>
                    <a:r>
                      <a:rPr lang="en-US" sz="2000" baseline="0" dirty="0"/>
                      <a:t>: </a:t>
                    </a:r>
                    <a:fld id="{6BCADB83-8712-445D-98DD-40FD0D3159A9}" type="VALUE">
                      <a:rPr lang="en-US" sz="2000" baseline="0"/>
                      <a:pPr>
                        <a:defRPr sz="1350"/>
                      </a:pPr>
                      <a:t>[VALOR]</a:t>
                    </a:fld>
                    <a:endParaRPr lang="en-US" sz="20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0D05-41EE-9C7C-457FBDD840CA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5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err="1">
                        <a:solidFill>
                          <a:schemeClr val="accent6"/>
                        </a:solidFill>
                      </a:rPr>
                      <a:t>Zurdos</a:t>
                    </a:r>
                    <a:r>
                      <a:rPr lang="en-US" baseline="0" dirty="0">
                        <a:solidFill>
                          <a:schemeClr val="accent6"/>
                        </a:solidFill>
                      </a:rPr>
                      <a:t>: </a:t>
                    </a:r>
                    <a:fld id="{8B87A26D-33EE-4442-A686-373B42E77CF8}" type="VALUE">
                      <a:rPr lang="en-US" sz="2800" baseline="0">
                        <a:solidFill>
                          <a:schemeClr val="accent6"/>
                        </a:solidFill>
                      </a:rPr>
                      <a:pPr>
                        <a:defRPr sz="1350">
                          <a:solidFill>
                            <a:schemeClr val="accent1"/>
                          </a:solidFill>
                        </a:defRPr>
                      </a:pPr>
                      <a:t>[VALOR]</a:t>
                    </a:fld>
                    <a:endParaRPr lang="en-US" baseline="0" dirty="0">
                      <a:solidFill>
                        <a:schemeClr val="accent6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D05-41EE-9C7C-457FBDD840C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0D05-41EE-9C7C-457FBDD840CA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0D05-41EE-9C7C-457FBDD840C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5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2"/>
                <c:pt idx="0">
                  <c:v>Derecha</c:v>
                </c:pt>
                <c:pt idx="1">
                  <c:v>Izquierda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76.400000000000006</c:v>
                </c:pt>
                <c:pt idx="1">
                  <c:v>23.6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5-41EE-9C7C-457FBDD840CA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C0A1B-7283-4054-AC0C-FBEE5BC91C39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041C5-64A3-4027-BBD7-CC848FCEEE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1576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041C5-64A3-4027-BBD7-CC848FCEEEC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802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454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79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7374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2191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8980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137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5608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235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34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925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183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652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762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3784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34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088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273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8817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captura de pantalla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77F4EAFA-21DE-AB3E-96E7-A5A3E4081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6F0F78-8210-28B4-C3BA-89B9FB7AB68A}"/>
              </a:ext>
            </a:extLst>
          </p:cNvPr>
          <p:cNvSpPr/>
          <p:nvPr/>
        </p:nvSpPr>
        <p:spPr>
          <a:xfrm>
            <a:off x="688109" y="1649075"/>
            <a:ext cx="1081578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Campeones del Grand </a:t>
            </a:r>
            <a:r>
              <a:rPr lang="es-ES" sz="60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Slam</a:t>
            </a:r>
            <a:endParaRPr lang="es-ES" sz="6000" b="1" cap="none" spc="0" dirty="0">
              <a:ln w="12700" cmpd="sng">
                <a:solidFill>
                  <a:schemeClr val="accent4"/>
                </a:solidFill>
                <a:prstDash val="solid"/>
              </a:ln>
              <a:effectLst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5D611FC-AD1A-2D15-9189-7F9C38EA1EEA}"/>
              </a:ext>
            </a:extLst>
          </p:cNvPr>
          <p:cNvSpPr/>
          <p:nvPr/>
        </p:nvSpPr>
        <p:spPr>
          <a:xfrm>
            <a:off x="708923" y="3429000"/>
            <a:ext cx="1077415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Pasado y present</a:t>
            </a:r>
            <a:r>
              <a:rPr lang="es-ES" sz="4800" b="1" dirty="0">
                <a:ln w="12700" cmpd="sng">
                  <a:solidFill>
                    <a:schemeClr val="accent4"/>
                  </a:solidFill>
                  <a:prstDash val="solid"/>
                </a:ln>
              </a:rPr>
              <a:t>e del tenis mundial</a:t>
            </a:r>
            <a:endParaRPr lang="es-ES" sz="4800" b="1" cap="none" spc="0" dirty="0">
              <a:ln w="12700" cmpd="sng">
                <a:solidFill>
                  <a:schemeClr val="accent4"/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5410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26" name="Picture 2" descr="Los mejores tenistas de la historia - SobreHistoria.com">
            <a:extLst>
              <a:ext uri="{FF2B5EF4-FFF2-40B4-BE49-F238E27FC236}">
                <a16:creationId xmlns:a16="http://schemas.microsoft.com/office/drawing/2014/main" id="{BC8DBA15-2557-3968-B498-072BCD614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06" b="17894"/>
          <a:stretch/>
        </p:blipFill>
        <p:spPr bwMode="auto">
          <a:xfrm>
            <a:off x="20" y="-7095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527354-6840-3977-6C7F-6F4EDA5418B5}"/>
              </a:ext>
            </a:extLst>
          </p:cNvPr>
          <p:cNvSpPr txBox="1"/>
          <p:nvPr/>
        </p:nvSpPr>
        <p:spPr>
          <a:xfrm>
            <a:off x="174171" y="1441450"/>
            <a:ext cx="11604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solidFill>
                  <a:schemeClr val="bg1"/>
                </a:solidFill>
              </a:rPr>
              <a:t>En cada uno de los torneos, salvo la Copa Davis, </a:t>
            </a:r>
            <a:r>
              <a:rPr lang="es-ES" b="1" i="1" dirty="0">
                <a:solidFill>
                  <a:schemeClr val="bg1"/>
                </a:solidFill>
              </a:rPr>
              <a:t>cada partido</a:t>
            </a:r>
            <a:r>
              <a:rPr lang="es-ES" i="1" dirty="0">
                <a:solidFill>
                  <a:schemeClr val="bg1"/>
                </a:solidFill>
              </a:rPr>
              <a:t>, incluso las fases previas e iniciales</a:t>
            </a:r>
            <a:r>
              <a:rPr lang="es-ES" b="1" i="1" dirty="0">
                <a:solidFill>
                  <a:schemeClr val="bg1"/>
                </a:solidFill>
              </a:rPr>
              <a:t>, es una final</a:t>
            </a:r>
            <a:r>
              <a:rPr lang="es-ES" i="1" dirty="0">
                <a:solidFill>
                  <a:schemeClr val="bg1"/>
                </a:solidFill>
              </a:rPr>
              <a:t>, pues el perdedor que automáticamente eliminado.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748E05B-9985-0FDD-D01E-291F5073EFC1}"/>
              </a:ext>
            </a:extLst>
          </p:cNvPr>
          <p:cNvSpPr txBox="1"/>
          <p:nvPr/>
        </p:nvSpPr>
        <p:spPr>
          <a:xfrm>
            <a:off x="287294" y="2344964"/>
            <a:ext cx="11604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solidFill>
                  <a:schemeClr val="bg1"/>
                </a:solidFill>
              </a:rPr>
              <a:t>¿Qué hubiera pasado si en lugar de </a:t>
            </a:r>
            <a:r>
              <a:rPr lang="es-ES" b="1" i="1" dirty="0">
                <a:solidFill>
                  <a:schemeClr val="bg1"/>
                </a:solidFill>
              </a:rPr>
              <a:t>1</a:t>
            </a:r>
            <a:r>
              <a:rPr lang="es-ES" i="1" dirty="0">
                <a:solidFill>
                  <a:schemeClr val="bg1"/>
                </a:solidFill>
              </a:rPr>
              <a:t> </a:t>
            </a:r>
            <a:r>
              <a:rPr lang="es-ES" b="1" i="1" dirty="0">
                <a:solidFill>
                  <a:schemeClr val="bg1"/>
                </a:solidFill>
              </a:rPr>
              <a:t>Gran </a:t>
            </a:r>
            <a:r>
              <a:rPr lang="es-ES" b="1" i="1" dirty="0" err="1">
                <a:solidFill>
                  <a:schemeClr val="bg1"/>
                </a:solidFill>
              </a:rPr>
              <a:t>slam</a:t>
            </a:r>
            <a:r>
              <a:rPr lang="es-ES" b="1" i="1" dirty="0">
                <a:solidFill>
                  <a:schemeClr val="bg1"/>
                </a:solidFill>
              </a:rPr>
              <a:t> de tierra</a:t>
            </a:r>
            <a:r>
              <a:rPr lang="es-ES" i="1" dirty="0">
                <a:solidFill>
                  <a:schemeClr val="bg1"/>
                </a:solidFill>
              </a:rPr>
              <a:t>, existiera un </a:t>
            </a:r>
            <a:r>
              <a:rPr lang="es-ES" b="1" i="1" dirty="0">
                <a:solidFill>
                  <a:schemeClr val="bg1"/>
                </a:solidFill>
              </a:rPr>
              <a:t>5º gran torneo </a:t>
            </a:r>
            <a:r>
              <a:rPr lang="es-ES" i="1" dirty="0">
                <a:solidFill>
                  <a:schemeClr val="bg1"/>
                </a:solidFill>
              </a:rPr>
              <a:t>de la misma superficie? ¿Cuál hubiera sido el límite de Rafa?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870C8ED-3A56-6630-EB6D-D7568AFBC680}"/>
              </a:ext>
            </a:extLst>
          </p:cNvPr>
          <p:cNvSpPr txBox="1"/>
          <p:nvPr/>
        </p:nvSpPr>
        <p:spPr>
          <a:xfrm>
            <a:off x="277868" y="3322954"/>
            <a:ext cx="11604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solidFill>
                  <a:schemeClr val="bg1"/>
                </a:solidFill>
              </a:rPr>
              <a:t>Sabiendo el nivel al que se encuentra el tenis mundial y a qué nivel está el listón, ¿</a:t>
            </a:r>
            <a:r>
              <a:rPr lang="es-ES" b="1" i="1" dirty="0">
                <a:solidFill>
                  <a:schemeClr val="bg1"/>
                </a:solidFill>
              </a:rPr>
              <a:t>alguna vez, se superaran </a:t>
            </a:r>
            <a:r>
              <a:rPr lang="es-ES" i="1" dirty="0">
                <a:solidFill>
                  <a:schemeClr val="bg1"/>
                </a:solidFill>
              </a:rPr>
              <a:t>los hitos alcanzados por estas 3 grandes raquetas?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2DBF70-CC37-044E-619F-9F0DE102B06E}"/>
              </a:ext>
            </a:extLst>
          </p:cNvPr>
          <p:cNvSpPr txBox="1"/>
          <p:nvPr/>
        </p:nvSpPr>
        <p:spPr>
          <a:xfrm>
            <a:off x="166318" y="4362211"/>
            <a:ext cx="11604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>
                <a:solidFill>
                  <a:schemeClr val="bg1"/>
                </a:solidFill>
              </a:rPr>
              <a:t>Rafa Nadal es diestro</a:t>
            </a:r>
            <a:r>
              <a:rPr lang="es-ES" i="1" dirty="0">
                <a:solidFill>
                  <a:schemeClr val="bg1"/>
                </a:solidFill>
              </a:rPr>
              <a:t>, pero </a:t>
            </a:r>
            <a:r>
              <a:rPr lang="es-ES" b="1" i="1" dirty="0">
                <a:solidFill>
                  <a:schemeClr val="bg1"/>
                </a:solidFill>
              </a:rPr>
              <a:t>juega con la zurda </a:t>
            </a:r>
            <a:r>
              <a:rPr lang="es-ES" i="1" dirty="0">
                <a:solidFill>
                  <a:schemeClr val="bg1"/>
                </a:solidFill>
              </a:rPr>
              <a:t>¿Qué hubiera ocurrido si Rafa </a:t>
            </a:r>
            <a:r>
              <a:rPr lang="es-ES" b="1" i="1" dirty="0">
                <a:solidFill>
                  <a:schemeClr val="bg1"/>
                </a:solidFill>
              </a:rPr>
              <a:t>no</a:t>
            </a:r>
            <a:r>
              <a:rPr lang="es-ES" i="1" dirty="0">
                <a:solidFill>
                  <a:schemeClr val="bg1"/>
                </a:solidFill>
              </a:rPr>
              <a:t> le hubieran </a:t>
            </a:r>
            <a:r>
              <a:rPr lang="es-ES" b="1" i="1" dirty="0">
                <a:solidFill>
                  <a:schemeClr val="bg1"/>
                </a:solidFill>
              </a:rPr>
              <a:t>forzado</a:t>
            </a:r>
            <a:r>
              <a:rPr lang="es-ES" i="1" dirty="0">
                <a:solidFill>
                  <a:schemeClr val="bg1"/>
                </a:solidFill>
              </a:rPr>
              <a:t> a jugar con la izquierda ?</a:t>
            </a:r>
          </a:p>
        </p:txBody>
      </p:sp>
    </p:spTree>
    <p:extLst>
      <p:ext uri="{BB962C8B-B14F-4D97-AF65-F5344CB8AC3E}">
        <p14:creationId xmlns:p14="http://schemas.microsoft.com/office/powerpoint/2010/main" val="3180620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Un hombre con una raqueta de tenis&#10;&#10;Descripción generada automáticamente">
            <a:extLst>
              <a:ext uri="{FF2B5EF4-FFF2-40B4-BE49-F238E27FC236}">
                <a16:creationId xmlns:a16="http://schemas.microsoft.com/office/drawing/2014/main" id="{9FCD5476-8460-D9F3-BD7D-DD174EA40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429F314B-5F8A-2E26-1475-CC8307CF6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723" y="2616202"/>
            <a:ext cx="5820267" cy="1625595"/>
          </a:xfrm>
        </p:spPr>
        <p:txBody>
          <a:bodyPr>
            <a:noAutofit/>
          </a:bodyPr>
          <a:lstStyle/>
          <a:p>
            <a:r>
              <a:rPr lang="es-ES" sz="4800" i="1" dirty="0"/>
              <a:t>“S</a:t>
            </a:r>
            <a:r>
              <a:rPr lang="es-ES" sz="4800" i="1" cap="none" dirty="0"/>
              <a:t>i no crees que puedes mejorar es que no sabes nada de la vida” </a:t>
            </a:r>
            <a:endParaRPr lang="es-ES" sz="4800" i="1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8C9917DD-3DA5-AFCD-0741-90FAE0D04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4518321"/>
            <a:ext cx="1644977" cy="355337"/>
          </a:xfrm>
        </p:spPr>
        <p:txBody>
          <a:bodyPr>
            <a:normAutofit lnSpcReduction="10000"/>
          </a:bodyPr>
          <a:lstStyle/>
          <a:p>
            <a:r>
              <a:rPr lang="es-ES" dirty="0"/>
              <a:t>Rafa Nadal</a:t>
            </a:r>
          </a:p>
        </p:txBody>
      </p:sp>
    </p:spTree>
    <p:extLst>
      <p:ext uri="{BB962C8B-B14F-4D97-AF65-F5344CB8AC3E}">
        <p14:creationId xmlns:p14="http://schemas.microsoft.com/office/powerpoint/2010/main" val="1684017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Picture 1040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32" name="Picture 8" descr="Vuelve Máximo Décimo?: Ridley Scott trabaja en una secuela de 'Gladiator'">
            <a:extLst>
              <a:ext uri="{FF2B5EF4-FFF2-40B4-BE49-F238E27FC236}">
                <a16:creationId xmlns:a16="http://schemas.microsoft.com/office/drawing/2014/main" id="{E00A6406-0E6E-7344-046C-41A38CAF2C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DE4DFC8-E38E-8E4F-9C6F-B6405C461580}"/>
              </a:ext>
            </a:extLst>
          </p:cNvPr>
          <p:cNvSpPr txBox="1"/>
          <p:nvPr/>
        </p:nvSpPr>
        <p:spPr>
          <a:xfrm>
            <a:off x="581320" y="720725"/>
            <a:ext cx="558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>
                <a:solidFill>
                  <a:schemeClr val="bg1"/>
                </a:solidFill>
              </a:rPr>
              <a:t>“La valentía más grande del ser humano es mantenerse de pie, aun cuando se está cayendo a pedazos”</a:t>
            </a:r>
          </a:p>
        </p:txBody>
      </p:sp>
    </p:spTree>
    <p:extLst>
      <p:ext uri="{BB962C8B-B14F-4D97-AF65-F5344CB8AC3E}">
        <p14:creationId xmlns:p14="http://schemas.microsoft.com/office/powerpoint/2010/main" val="2735815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CDFBC-DCD0-A992-479E-D139C539F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737" y="276693"/>
            <a:ext cx="8610600" cy="1293028"/>
          </a:xfrm>
        </p:spPr>
        <p:txBody>
          <a:bodyPr>
            <a:normAutofit/>
          </a:bodyPr>
          <a:lstStyle/>
          <a:p>
            <a:r>
              <a:rPr lang="es-ES" sz="3200" cap="none" dirty="0">
                <a:solidFill>
                  <a:schemeClr val="bg1"/>
                </a:solidFill>
              </a:rPr>
              <a:t>Asociación de Tenis Profesional - 4 Grand </a:t>
            </a:r>
            <a:r>
              <a:rPr lang="es-ES" sz="3200" cap="none" dirty="0" err="1">
                <a:solidFill>
                  <a:schemeClr val="bg1"/>
                </a:solidFill>
              </a:rPr>
              <a:t>Slam</a:t>
            </a:r>
            <a:endParaRPr lang="es-ES" sz="3200" cap="none" dirty="0">
              <a:solidFill>
                <a:schemeClr val="bg1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397861B-6B08-0D1D-D2D2-951E0D235B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60885"/>
            <a:ext cx="8029303" cy="5197115"/>
          </a:xfrm>
          <a:prstGeom prst="rect">
            <a:avLst/>
          </a:prstGeom>
        </p:spPr>
      </p:pic>
      <p:pic>
        <p:nvPicPr>
          <p:cNvPr id="13" name="Imagen 12" descr="Un letrero azul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A295F08C-6C39-69DC-6DEF-DA5CE07162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08" y="4993418"/>
            <a:ext cx="1325492" cy="793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 descr="Roland Garros se vuelve más 'verde' | Deporte y Negocio">
            <a:extLst>
              <a:ext uri="{FF2B5EF4-FFF2-40B4-BE49-F238E27FC236}">
                <a16:creationId xmlns:a16="http://schemas.microsoft.com/office/drawing/2014/main" id="{A39B01A3-B83B-9110-538B-101EC54BF8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16"/>
          <a:stretch/>
        </p:blipFill>
        <p:spPr bwMode="auto">
          <a:xfrm>
            <a:off x="2705779" y="5197115"/>
            <a:ext cx="1325493" cy="9794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l césped de la pista central de Wimbledon – Una neurona para cada deporte">
            <a:extLst>
              <a:ext uri="{FF2B5EF4-FFF2-40B4-BE49-F238E27FC236}">
                <a16:creationId xmlns:a16="http://schemas.microsoft.com/office/drawing/2014/main" id="{AC5373A3-809D-07C4-3C9B-8CE22DC50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0" r="15901"/>
          <a:stretch/>
        </p:blipFill>
        <p:spPr bwMode="auto">
          <a:xfrm>
            <a:off x="4511079" y="5346736"/>
            <a:ext cx="1209995" cy="914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El protocolo de medidas para el US Open">
            <a:extLst>
              <a:ext uri="{FF2B5EF4-FFF2-40B4-BE49-F238E27FC236}">
                <a16:creationId xmlns:a16="http://schemas.microsoft.com/office/drawing/2014/main" id="{A4B5DD04-9261-ACC7-299D-D3F3D3F850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979" y="5399330"/>
            <a:ext cx="1160417" cy="9056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B1F87B6-B3F5-B934-2A12-9AB1AACAB11C}"/>
              </a:ext>
            </a:extLst>
          </p:cNvPr>
          <p:cNvSpPr txBox="1"/>
          <p:nvPr/>
        </p:nvSpPr>
        <p:spPr>
          <a:xfrm>
            <a:off x="8305800" y="2009775"/>
            <a:ext cx="3514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¿Son realmente los mejores, los ganadores de cada uno de los cuatro grandes torneos¿</a:t>
            </a:r>
          </a:p>
        </p:txBody>
      </p:sp>
    </p:spTree>
    <p:extLst>
      <p:ext uri="{BB962C8B-B14F-4D97-AF65-F5344CB8AC3E}">
        <p14:creationId xmlns:p14="http://schemas.microsoft.com/office/powerpoint/2010/main" val="324826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98D61-CD65-CBF7-ED6B-2B37F086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038" y="318118"/>
            <a:ext cx="4933361" cy="482500"/>
          </a:xfrm>
        </p:spPr>
        <p:txBody>
          <a:bodyPr>
            <a:no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E</a:t>
            </a:r>
            <a:r>
              <a:rPr lang="es-ES" sz="1600" cap="none" dirty="0">
                <a:solidFill>
                  <a:schemeClr val="bg1"/>
                </a:solidFill>
              </a:rPr>
              <a:t>sos mismos jugadores, ¿repiten victoria en los mismos torneos?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92D1BC4-0C1F-D40C-3095-520A1428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5386"/>
            <a:ext cx="2124032" cy="5012614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9545B8D-6FC3-12D2-41F6-A52CE8840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9"/>
          <a:stretch/>
        </p:blipFill>
        <p:spPr>
          <a:xfrm>
            <a:off x="6725815" y="1312681"/>
            <a:ext cx="2015904" cy="525921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AF8514F-B0CA-CE2A-82E9-86AD93B7D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282" y="2032916"/>
            <a:ext cx="2163957" cy="481238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8499190-22F2-5AEB-C508-82294B9ED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695" y="1291470"/>
            <a:ext cx="2446801" cy="5374223"/>
          </a:xfrm>
          <a:prstGeom prst="rect">
            <a:avLst/>
          </a:prstGeom>
        </p:spPr>
      </p:pic>
      <p:pic>
        <p:nvPicPr>
          <p:cNvPr id="3074" name="Picture 2" descr="Resultado de imagen de Imagenes de djokovic en el Asutralian open">
            <a:extLst>
              <a:ext uri="{FF2B5EF4-FFF2-40B4-BE49-F238E27FC236}">
                <a16:creationId xmlns:a16="http://schemas.microsoft.com/office/drawing/2014/main" id="{45A98F94-75E2-6EA8-89AB-626076211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74" y="417996"/>
            <a:ext cx="2540140" cy="14273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connors en el US open">
            <a:extLst>
              <a:ext uri="{FF2B5EF4-FFF2-40B4-BE49-F238E27FC236}">
                <a16:creationId xmlns:a16="http://schemas.microsoft.com/office/drawing/2014/main" id="{E6858B54-DA2F-109F-CEBC-C9E888DF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091" y="1394797"/>
            <a:ext cx="634855" cy="7943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n de sampras en el US open">
            <a:extLst>
              <a:ext uri="{FF2B5EF4-FFF2-40B4-BE49-F238E27FC236}">
                <a16:creationId xmlns:a16="http://schemas.microsoft.com/office/drawing/2014/main" id="{28E24F1A-0D0C-4A9A-7130-3E86AF46E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658" y="1920717"/>
            <a:ext cx="973770" cy="13389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ger Federer tries to end decade long drought at U.S. Open">
            <a:extLst>
              <a:ext uri="{FF2B5EF4-FFF2-40B4-BE49-F238E27FC236}">
                <a16:creationId xmlns:a16="http://schemas.microsoft.com/office/drawing/2014/main" id="{F33E97F4-5ED1-57E0-416D-5F8E9D4B1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233" y="357586"/>
            <a:ext cx="1624668" cy="9098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sultado de imagen de federer en wimbledon epico">
            <a:extLst>
              <a:ext uri="{FF2B5EF4-FFF2-40B4-BE49-F238E27FC236}">
                <a16:creationId xmlns:a16="http://schemas.microsoft.com/office/drawing/2014/main" id="{558CE3FF-F359-8F66-D1A7-757D48169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60" y="963202"/>
            <a:ext cx="1377758" cy="9575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Un repaso a los 22 'Grand Slam' de Rafa Nadal">
            <a:extLst>
              <a:ext uri="{FF2B5EF4-FFF2-40B4-BE49-F238E27FC236}">
                <a16:creationId xmlns:a16="http://schemas.microsoft.com/office/drawing/2014/main" id="{46BE169E-83FF-EA6E-346A-710D69BCE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321" y="899034"/>
            <a:ext cx="1939018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EBB9F2F-1BFB-8B9A-C441-5A6E2B54AC41}"/>
              </a:ext>
            </a:extLst>
          </p:cNvPr>
          <p:cNvSpPr txBox="1"/>
          <p:nvPr/>
        </p:nvSpPr>
        <p:spPr>
          <a:xfrm>
            <a:off x="1143000" y="714368"/>
            <a:ext cx="510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52DF538-7043-937C-C6AC-EC4B43C5046C}"/>
              </a:ext>
            </a:extLst>
          </p:cNvPr>
          <p:cNvSpPr txBox="1"/>
          <p:nvPr/>
        </p:nvSpPr>
        <p:spPr>
          <a:xfrm>
            <a:off x="5226327" y="870475"/>
            <a:ext cx="30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  <a:endParaRPr lang="es-E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039ED6-911C-69DD-246F-79DAF7F7EC72}"/>
              </a:ext>
            </a:extLst>
          </p:cNvPr>
          <p:cNvSpPr txBox="1"/>
          <p:nvPr/>
        </p:nvSpPr>
        <p:spPr>
          <a:xfrm>
            <a:off x="7463556" y="992918"/>
            <a:ext cx="30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8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A0F1CFC-10D9-D3D1-D70B-CB0AE24B6A27}"/>
              </a:ext>
            </a:extLst>
          </p:cNvPr>
          <p:cNvSpPr/>
          <p:nvPr/>
        </p:nvSpPr>
        <p:spPr>
          <a:xfrm>
            <a:off x="11190314" y="652813"/>
            <a:ext cx="10016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999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Picture 1032">
            <a:extLst>
              <a:ext uri="{FF2B5EF4-FFF2-40B4-BE49-F238E27FC236}">
                <a16:creationId xmlns:a16="http://schemas.microsoft.com/office/drawing/2014/main" id="{9C65A1FD-5C3D-426A-9BE7-4A2275C7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63" name="Picture 1034">
            <a:extLst>
              <a:ext uri="{FF2B5EF4-FFF2-40B4-BE49-F238E27FC236}">
                <a16:creationId xmlns:a16="http://schemas.microsoft.com/office/drawing/2014/main" id="{8A6AA155-06E3-4DCC-9440-CB5532BC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064" name="Rectangle 1036">
            <a:extLst>
              <a:ext uri="{FF2B5EF4-FFF2-40B4-BE49-F238E27FC236}">
                <a16:creationId xmlns:a16="http://schemas.microsoft.com/office/drawing/2014/main" id="{FE08D55C-038F-494D-8E9C-3BFA89B3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5" name="Picture 1038">
            <a:extLst>
              <a:ext uri="{FF2B5EF4-FFF2-40B4-BE49-F238E27FC236}">
                <a16:creationId xmlns:a16="http://schemas.microsoft.com/office/drawing/2014/main" id="{05D1445E-4186-43A1-8439-8F8EE2257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6"/>
          <a:stretch/>
        </p:blipFill>
        <p:spPr>
          <a:xfrm>
            <a:off x="7925490" y="4375150"/>
            <a:ext cx="4266509" cy="2482850"/>
          </a:xfrm>
          <a:prstGeom prst="rect">
            <a:avLst/>
          </a:prstGeom>
        </p:spPr>
      </p:pic>
      <p:sp>
        <p:nvSpPr>
          <p:cNvPr id="1041" name="Rounded Rectangle 11">
            <a:extLst>
              <a:ext uri="{FF2B5EF4-FFF2-40B4-BE49-F238E27FC236}">
                <a16:creationId xmlns:a16="http://schemas.microsoft.com/office/drawing/2014/main" id="{34E1AE5B-BBD1-4508-9A38-1198F4E62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597111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ejores Top 10">
            <a:extLst>
              <a:ext uri="{FF2B5EF4-FFF2-40B4-BE49-F238E27FC236}">
                <a16:creationId xmlns:a16="http://schemas.microsoft.com/office/drawing/2014/main" id="{9B621BED-70B5-2387-4A2A-5A4964EDB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1" r="-4" b="19604"/>
          <a:stretch/>
        </p:blipFill>
        <p:spPr bwMode="auto">
          <a:xfrm>
            <a:off x="4866290" y="1099537"/>
            <a:ext cx="1857088" cy="11830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1 premio al mejor podio signo dorado | Vector Premium">
            <a:extLst>
              <a:ext uri="{FF2B5EF4-FFF2-40B4-BE49-F238E27FC236}">
                <a16:creationId xmlns:a16="http://schemas.microsoft.com/office/drawing/2014/main" id="{46C0B58E-3927-2337-6522-602890FBB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4" t="15669" r="12640" b="15749"/>
          <a:stretch/>
        </p:blipFill>
        <p:spPr bwMode="auto">
          <a:xfrm>
            <a:off x="1358538" y="4202164"/>
            <a:ext cx="2090056" cy="1867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231F7EF-0147-3734-26EA-3B65AB041A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732" y="788126"/>
            <a:ext cx="3137602" cy="3312079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11C00FE-5EAA-2DAF-35FA-F034836FA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617076"/>
            <a:ext cx="3178889" cy="346133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BB1CBD9-E21A-F477-A0A5-05C4FEF75768}"/>
              </a:ext>
            </a:extLst>
          </p:cNvPr>
          <p:cNvSpPr txBox="1"/>
          <p:nvPr/>
        </p:nvSpPr>
        <p:spPr>
          <a:xfrm>
            <a:off x="7607334" y="720725"/>
            <a:ext cx="4402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¿Cuánto tiempo se mantienen estos en la elite mundial?</a:t>
            </a:r>
          </a:p>
        </p:txBody>
      </p:sp>
      <p:pic>
        <p:nvPicPr>
          <p:cNvPr id="2050" name="Picture 2" descr="Los tenistas con más estilo en la historia | GQ">
            <a:extLst>
              <a:ext uri="{FF2B5EF4-FFF2-40B4-BE49-F238E27FC236}">
                <a16:creationId xmlns:a16="http://schemas.microsoft.com/office/drawing/2014/main" id="{D479A87A-3B8D-AFD1-6C8E-B4FBE7D8E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769" y="1577093"/>
            <a:ext cx="2372363" cy="177698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jokovic vaticina el próximo 'Big Three' del tenis mundial e incluye a  Carlos Alcaraz">
            <a:extLst>
              <a:ext uri="{FF2B5EF4-FFF2-40B4-BE49-F238E27FC236}">
                <a16:creationId xmlns:a16="http://schemas.microsoft.com/office/drawing/2014/main" id="{21607CAC-A943-F60D-1BF8-1693E2265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800" y="3670783"/>
            <a:ext cx="2875221" cy="1610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576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449C4-2B4F-E966-E643-763998293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1365" y="241233"/>
            <a:ext cx="5470591" cy="758008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Zurdos vs diestros</a:t>
            </a:r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1B8339B0-D3C5-E948-6AF4-9B9C79A2C8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203957"/>
              </p:ext>
            </p:extLst>
          </p:nvPr>
        </p:nvGraphicFramePr>
        <p:xfrm>
          <a:off x="-421288" y="2630067"/>
          <a:ext cx="7095358" cy="434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Rueda de prensa de Rafa Nadal antes de su estreno en el Torneo Conde de  Godó | Tenis | Deportes | EL PAÍS">
            <a:extLst>
              <a:ext uri="{FF2B5EF4-FFF2-40B4-BE49-F238E27FC236}">
                <a16:creationId xmlns:a16="http://schemas.microsoft.com/office/drawing/2014/main" id="{25EDDB10-D996-522A-7F92-68516E005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8" y="1584651"/>
            <a:ext cx="2711012" cy="1518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OGER FEDERER, ÍNTIMO: &quot;SI NO DUELE PERDER ES HORA DE RETIRARSE, PERO A MÍ  ME DOLIÓ PERDER EN WIMBLEDON&quot; | El Gráfico">
            <a:extLst>
              <a:ext uri="{FF2B5EF4-FFF2-40B4-BE49-F238E27FC236}">
                <a16:creationId xmlns:a16="http://schemas.microsoft.com/office/drawing/2014/main" id="{4190AB55-1AFD-2F62-E184-7984FF04B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09" y="4800599"/>
            <a:ext cx="2619375" cy="174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D89D5E8-9544-2A0F-F9B6-3F1CB9727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06" t="4583" b="4583"/>
          <a:stretch/>
        </p:blipFill>
        <p:spPr>
          <a:xfrm>
            <a:off x="5651162" y="1134662"/>
            <a:ext cx="5331823" cy="3406663"/>
          </a:xfrm>
          <a:prstGeom prst="rect">
            <a:avLst/>
          </a:prstGeom>
        </p:spPr>
      </p:pic>
      <p:pic>
        <p:nvPicPr>
          <p:cNvPr id="2054" name="Picture 6" descr="Coronavirus-Tenis: El negro panorama del tenis: las cuarentenas de los  países complican el regreso a la competición | Marca.com">
            <a:extLst>
              <a:ext uri="{FF2B5EF4-FFF2-40B4-BE49-F238E27FC236}">
                <a16:creationId xmlns:a16="http://schemas.microsoft.com/office/drawing/2014/main" id="{416139CA-7E34-11A4-50EE-AFC934AE6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345" y="875388"/>
            <a:ext cx="2847975" cy="16002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53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567D5-8048-3971-9B04-ED9CDE48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8671"/>
            <a:ext cx="5207000" cy="129302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</a:t>
            </a:r>
            <a:r>
              <a:rPr lang="es-ES" cap="none" dirty="0">
                <a:solidFill>
                  <a:schemeClr val="bg1"/>
                </a:solidFill>
              </a:rPr>
              <a:t>ódium ATP 2022…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8B79FE-6172-ACC9-04A8-4304CB7F41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521"/>
            <a:ext cx="7621474" cy="5057480"/>
          </a:xfrm>
          <a:prstGeom prst="rect">
            <a:avLst/>
          </a:prstGeom>
        </p:spPr>
      </p:pic>
      <p:pic>
        <p:nvPicPr>
          <p:cNvPr id="4098" name="Picture 2" descr="Ilustración de medalla de oro | Vector Premium">
            <a:extLst>
              <a:ext uri="{FF2B5EF4-FFF2-40B4-BE49-F238E27FC236}">
                <a16:creationId xmlns:a16="http://schemas.microsoft.com/office/drawing/2014/main" id="{D0487E88-8AA5-0E2E-03E7-A2A5C73E9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9" y="358220"/>
            <a:ext cx="1442301" cy="14423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dalla De Plata De Campeón Ilustración del Vector - Ilustración de rojo,  ganador: 204461023">
            <a:extLst>
              <a:ext uri="{FF2B5EF4-FFF2-40B4-BE49-F238E27FC236}">
                <a16:creationId xmlns:a16="http://schemas.microsoft.com/office/drawing/2014/main" id="{B60DEA27-3D91-3AE5-B0BD-E2516E55A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7264" r="14438" b="13046"/>
          <a:stretch/>
        </p:blipFill>
        <p:spPr bwMode="auto">
          <a:xfrm>
            <a:off x="5284075" y="2214158"/>
            <a:ext cx="1167287" cy="141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edalla De Bronce Número 3 Ganador Del Premio Con Estrella PNG ,dibujos  Premio, Campeón, Medalla De Calidad PNG y Vector para Descargar Gratis |  Pngtree">
            <a:extLst>
              <a:ext uri="{FF2B5EF4-FFF2-40B4-BE49-F238E27FC236}">
                <a16:creationId xmlns:a16="http://schemas.microsoft.com/office/drawing/2014/main" id="{CFC85CD5-EACB-A481-A9A6-4DDDBDCC1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92" y="3073878"/>
            <a:ext cx="1257741" cy="125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jokovic Habla De Su F&amp;#243;rmula Ante Los M&amp;#225;s J&amp;#243;venes:  &amp;quot;Quiero Que Sientan Presi&amp;#243;n&amp;quot; | News Article | Nitto ATP  Finals | Tennis">
            <a:extLst>
              <a:ext uri="{FF2B5EF4-FFF2-40B4-BE49-F238E27FC236}">
                <a16:creationId xmlns:a16="http://schemas.microsoft.com/office/drawing/2014/main" id="{1CE1AD83-16AD-280A-4FDD-6CCDF3705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334" y="515018"/>
            <a:ext cx="2039880" cy="114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afael Nadal returns to clay form with knockout of Novak Djokovic | The  Australian">
            <a:extLst>
              <a:ext uri="{FF2B5EF4-FFF2-40B4-BE49-F238E27FC236}">
                <a16:creationId xmlns:a16="http://schemas.microsoft.com/office/drawing/2014/main" id="{3E189210-FE53-6DAA-2533-295F0BE7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375" y="1099779"/>
            <a:ext cx="2052155" cy="11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oger Federer eager to add to his title count as he readies himself for the  Halle Open - Tennis365">
            <a:extLst>
              <a:ext uri="{FF2B5EF4-FFF2-40B4-BE49-F238E27FC236}">
                <a16:creationId xmlns:a16="http://schemas.microsoft.com/office/drawing/2014/main" id="{8371FB62-B2B7-5859-8F3F-D65516667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30" y="4553538"/>
            <a:ext cx="3028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A31F288-BA11-103C-16BC-22E632575F91}"/>
              </a:ext>
            </a:extLst>
          </p:cNvPr>
          <p:cNvSpPr txBox="1"/>
          <p:nvPr/>
        </p:nvSpPr>
        <p:spPr>
          <a:xfrm>
            <a:off x="8416238" y="1865368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>
                <a:solidFill>
                  <a:schemeClr val="bg1"/>
                </a:solidFill>
              </a:rPr>
              <a:t>En los últimos años, hemos sido testigos de la grandeza de estos tres jugadores cuyo talento, logro y dedicación han redefinido el deporte.</a:t>
            </a:r>
          </a:p>
        </p:txBody>
      </p:sp>
    </p:spTree>
    <p:extLst>
      <p:ext uri="{BB962C8B-B14F-4D97-AF65-F5344CB8AC3E}">
        <p14:creationId xmlns:p14="http://schemas.microsoft.com/office/powerpoint/2010/main" val="2714484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A2118-6917-3096-832B-FA399313B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743" y="325718"/>
            <a:ext cx="8667750" cy="864731"/>
          </a:xfrm>
        </p:spPr>
        <p:txBody>
          <a:bodyPr>
            <a:normAutofit fontScale="90000"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T</a:t>
            </a:r>
            <a:r>
              <a:rPr lang="es-ES" cap="none" dirty="0" err="1">
                <a:solidFill>
                  <a:schemeClr val="bg1"/>
                </a:solidFill>
              </a:rPr>
              <a:t>he</a:t>
            </a:r>
            <a:r>
              <a:rPr lang="es-ES" dirty="0">
                <a:solidFill>
                  <a:schemeClr val="bg1"/>
                </a:solidFill>
              </a:rPr>
              <a:t> B</a:t>
            </a:r>
            <a:r>
              <a:rPr lang="es-ES" cap="none" dirty="0">
                <a:solidFill>
                  <a:schemeClr val="bg1"/>
                </a:solidFill>
              </a:rPr>
              <a:t>ig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</a:t>
            </a:r>
            <a:r>
              <a:rPr lang="es-ES" cap="none" dirty="0" err="1">
                <a:solidFill>
                  <a:schemeClr val="bg1"/>
                </a:solidFill>
              </a:rPr>
              <a:t>hree</a:t>
            </a:r>
            <a:r>
              <a:rPr lang="es-ES" dirty="0">
                <a:solidFill>
                  <a:schemeClr val="bg1"/>
                </a:solidFill>
              </a:rPr>
              <a:t> – l</a:t>
            </a:r>
            <a:r>
              <a:rPr lang="es-ES" cap="none" dirty="0">
                <a:solidFill>
                  <a:schemeClr val="bg1"/>
                </a:solidFill>
              </a:rPr>
              <a:t>a trinidad del tenis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F3E0ADF-936A-0CC1-2284-F05D6444F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0" t="4628" b="4762"/>
          <a:stretch/>
        </p:blipFill>
        <p:spPr>
          <a:xfrm>
            <a:off x="0" y="2238102"/>
            <a:ext cx="7228114" cy="46198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BFE4E7-4C7C-EDEC-2AF1-00B6A960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246886" y="3634777"/>
            <a:ext cx="457307" cy="29597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098E1DA-44A5-6D98-1667-150E393D4E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2637989" y="4824548"/>
            <a:ext cx="457307" cy="17612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64F968D-8087-13EF-4A11-D86A0353E0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5029092" y="6001407"/>
            <a:ext cx="457307" cy="584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16EE44B-355B-AD48-7449-326B0D0418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1209320" y="5712823"/>
            <a:ext cx="444563" cy="8817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12C0860-7BEB-6424-0222-C78DC865FD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3587679" y="5129348"/>
            <a:ext cx="457307" cy="1465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FA6D7FA-129E-A460-9980-1E72CF0547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5978782" y="5425441"/>
            <a:ext cx="457308" cy="1169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C26F108-6204-2FC9-CEB5-EFA55C745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228" y="2429692"/>
            <a:ext cx="457307" cy="4164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7B117EA-2206-7695-A322-E0D645A5B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80" y="6010115"/>
            <a:ext cx="457307" cy="584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13901EF-4976-0515-34F9-13911E96F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574" y="6313714"/>
            <a:ext cx="457307" cy="2808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497FFCD-E004-E6C5-8020-972DC0686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870" y="4519749"/>
            <a:ext cx="466116" cy="20747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03FB8F1-51B6-E227-907B-61E3D1464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613" y="4223658"/>
            <a:ext cx="466116" cy="23708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245D1EB-EB60-6775-CB64-057BF9E1C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184" y="6010115"/>
            <a:ext cx="466116" cy="584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7CC7AF3-F3A6-6E74-C4C4-8760080F26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84" r="2784" b="34642"/>
          <a:stretch/>
        </p:blipFill>
        <p:spPr>
          <a:xfrm>
            <a:off x="6307956" y="1167391"/>
            <a:ext cx="5868580" cy="2684875"/>
          </a:xfrm>
          <a:prstGeom prst="rect">
            <a:avLst/>
          </a:prstGeom>
        </p:spPr>
      </p:pic>
      <p:pic>
        <p:nvPicPr>
          <p:cNvPr id="3074" name="Picture 2" descr="El 'Big Three' volverá a la Caja Mágica - TimeJust">
            <a:extLst>
              <a:ext uri="{FF2B5EF4-FFF2-40B4-BE49-F238E27FC236}">
                <a16:creationId xmlns:a16="http://schemas.microsoft.com/office/drawing/2014/main" id="{999081B5-394E-3E29-CEB4-7EEED9CF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916" y="479403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n 27" descr="Un dibujo de una persona con una raqueta de tenis&#10;&#10;Descripción generada automáticamente con confianza media">
            <a:extLst>
              <a:ext uri="{FF2B5EF4-FFF2-40B4-BE49-F238E27FC236}">
                <a16:creationId xmlns:a16="http://schemas.microsoft.com/office/drawing/2014/main" id="{0B0714A6-9ADC-5A9D-FA6E-2B37850276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93" y="93781"/>
            <a:ext cx="1740578" cy="174057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080" name="Picture 8" descr="La historia detrás de los cuatro trofeos de Grand Slam - Industria del Tenis">
            <a:extLst>
              <a:ext uri="{FF2B5EF4-FFF2-40B4-BE49-F238E27FC236}">
                <a16:creationId xmlns:a16="http://schemas.microsoft.com/office/drawing/2014/main" id="{C9524D2C-3C36-DB07-F142-8B12DF722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7409" r="20135"/>
          <a:stretch/>
        </p:blipFill>
        <p:spPr bwMode="auto">
          <a:xfrm>
            <a:off x="9448765" y="4066976"/>
            <a:ext cx="693056" cy="70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imbledon 2023: Cuándo es la final de Wimbledon 2023: Fecha, hora del  partido y finalistas | Marca">
            <a:extLst>
              <a:ext uri="{FF2B5EF4-FFF2-40B4-BE49-F238E27FC236}">
                <a16:creationId xmlns:a16="http://schemas.microsoft.com/office/drawing/2014/main" id="{219EFF12-612C-D273-2DAA-732160F66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2" t="11578" r="55069"/>
          <a:stretch/>
        </p:blipFill>
        <p:spPr bwMode="auto">
          <a:xfrm>
            <a:off x="7777618" y="4792389"/>
            <a:ext cx="530792" cy="95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uadros del Open Australia 2018 masculino y femenino - Eurosport">
            <a:extLst>
              <a:ext uri="{FF2B5EF4-FFF2-40B4-BE49-F238E27FC236}">
                <a16:creationId xmlns:a16="http://schemas.microsoft.com/office/drawing/2014/main" id="{0C07BB9E-3FF8-45B4-DDB9-48388945E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r="16781"/>
          <a:stretch/>
        </p:blipFill>
        <p:spPr bwMode="auto">
          <a:xfrm>
            <a:off x="11248130" y="5602287"/>
            <a:ext cx="943870" cy="79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CDB18E48-CA28-13A5-786F-4D88E9A2F54F}"/>
              </a:ext>
            </a:extLst>
          </p:cNvPr>
          <p:cNvSpPr txBox="1"/>
          <p:nvPr/>
        </p:nvSpPr>
        <p:spPr>
          <a:xfrm>
            <a:off x="10594534" y="6349189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82C3F30-0DB5-7757-090E-DA1247ABD9A9}"/>
              </a:ext>
            </a:extLst>
          </p:cNvPr>
          <p:cNvSpPr txBox="1"/>
          <p:nvPr/>
        </p:nvSpPr>
        <p:spPr>
          <a:xfrm>
            <a:off x="8548929" y="6328847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E82768B-0FF6-387D-0493-190E7153B4A5}"/>
              </a:ext>
            </a:extLst>
          </p:cNvPr>
          <p:cNvSpPr txBox="1"/>
          <p:nvPr/>
        </p:nvSpPr>
        <p:spPr>
          <a:xfrm>
            <a:off x="9540214" y="6348438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F99B9D2-BCAA-35AF-9458-4DA770D22699}"/>
              </a:ext>
            </a:extLst>
          </p:cNvPr>
          <p:cNvSpPr txBox="1"/>
          <p:nvPr/>
        </p:nvSpPr>
        <p:spPr>
          <a:xfrm>
            <a:off x="2472646" y="1549912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>
                <a:solidFill>
                  <a:schemeClr val="bg1"/>
                </a:solidFill>
              </a:rPr>
              <a:t>Pasaran muchos años antes de que volvamos a ver atletas de este calibre.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2B8B94-31E8-2297-7E7C-242A49A6E377}"/>
              </a:ext>
            </a:extLst>
          </p:cNvPr>
          <p:cNvSpPr txBox="1"/>
          <p:nvPr/>
        </p:nvSpPr>
        <p:spPr>
          <a:xfrm>
            <a:off x="5996728" y="4137947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>
                <a:solidFill>
                  <a:schemeClr val="bg1"/>
                </a:solidFill>
              </a:rPr>
              <a:t>Son los tres más destacados, cuyo legado perdurara a través de las generaciones. </a:t>
            </a:r>
          </a:p>
        </p:txBody>
      </p:sp>
    </p:spTree>
    <p:extLst>
      <p:ext uri="{BB962C8B-B14F-4D97-AF65-F5344CB8AC3E}">
        <p14:creationId xmlns:p14="http://schemas.microsoft.com/office/powerpoint/2010/main" val="3152175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03EE8-1F2A-FF4D-5C74-B0488A23E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22655"/>
            <a:ext cx="8610600" cy="920995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RAFA NADAL ¿REY DE LA TIERRA BATIDA?</a:t>
            </a:r>
          </a:p>
        </p:txBody>
      </p:sp>
      <p:pic>
        <p:nvPicPr>
          <p:cNvPr id="1026" name="Picture 2" descr="Resultado de imagen de 14 torneos roland garros">
            <a:extLst>
              <a:ext uri="{FF2B5EF4-FFF2-40B4-BE49-F238E27FC236}">
                <a16:creationId xmlns:a16="http://schemas.microsoft.com/office/drawing/2014/main" id="{3E51565E-5725-BE75-52E2-A7631B077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516726" cy="1411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68009A03-EA29-72A5-89E6-9DA8AF8DF04C}"/>
              </a:ext>
            </a:extLst>
          </p:cNvPr>
          <p:cNvSpPr/>
          <p:nvPr/>
        </p:nvSpPr>
        <p:spPr>
          <a:xfrm>
            <a:off x="1258364" y="-17502"/>
            <a:ext cx="1289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1A3CA9-1791-A682-AFD4-54217056D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2" t="5106" r="4572" b="4929"/>
          <a:stretch/>
        </p:blipFill>
        <p:spPr>
          <a:xfrm>
            <a:off x="0" y="3500272"/>
            <a:ext cx="5512979" cy="3357727"/>
          </a:xfrm>
          <a:prstGeom prst="rect">
            <a:avLst/>
          </a:prstGeom>
        </p:spPr>
      </p:pic>
      <p:pic>
        <p:nvPicPr>
          <p:cNvPr id="1028" name="Picture 4" descr="Resultado de imagen de Dinero y estudisticas">
            <a:extLst>
              <a:ext uri="{FF2B5EF4-FFF2-40B4-BE49-F238E27FC236}">
                <a16:creationId xmlns:a16="http://schemas.microsoft.com/office/drawing/2014/main" id="{DCB6D8AE-7B19-5D32-B37D-781F7C128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" t="7288" r="6353" b="16086"/>
          <a:stretch/>
        </p:blipFill>
        <p:spPr bwMode="auto">
          <a:xfrm>
            <a:off x="2251533" y="3997429"/>
            <a:ext cx="1611984" cy="118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afael Nadal: uno a uno sus doce títulos en Roland Garros | FOTOGALERÍA |  DEPORTE-TOTAL | EL COMERCIO PERÚ">
            <a:extLst>
              <a:ext uri="{FF2B5EF4-FFF2-40B4-BE49-F238E27FC236}">
                <a16:creationId xmlns:a16="http://schemas.microsoft.com/office/drawing/2014/main" id="{E4DD18E8-2925-D687-F083-52EB1D6FF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0" b="8740"/>
          <a:stretch/>
        </p:blipFill>
        <p:spPr bwMode="auto">
          <a:xfrm>
            <a:off x="2313102" y="1653482"/>
            <a:ext cx="3464106" cy="1598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D0A8A7A-D9B3-207D-6730-D544316236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43" t="5651" r="3818" b="5137"/>
          <a:stretch/>
        </p:blipFill>
        <p:spPr>
          <a:xfrm>
            <a:off x="6679021" y="3505200"/>
            <a:ext cx="5512979" cy="3345937"/>
          </a:xfrm>
          <a:prstGeom prst="rect">
            <a:avLst/>
          </a:prstGeom>
        </p:spPr>
      </p:pic>
      <p:pic>
        <p:nvPicPr>
          <p:cNvPr id="12" name="Imagen 11" descr="Imagen que contiene señal, luz&#10;&#10;Descripción generada automáticamente">
            <a:extLst>
              <a:ext uri="{FF2B5EF4-FFF2-40B4-BE49-F238E27FC236}">
                <a16:creationId xmlns:a16="http://schemas.microsoft.com/office/drawing/2014/main" id="{CAD17B3B-1685-DC0B-4281-660935DC3B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t="11528" r="10834" b="9322"/>
          <a:stretch/>
        </p:blipFill>
        <p:spPr>
          <a:xfrm>
            <a:off x="6881043" y="2054847"/>
            <a:ext cx="1329508" cy="1340910"/>
          </a:xfrm>
          <a:prstGeom prst="rect">
            <a:avLst/>
          </a:prstGeom>
        </p:spPr>
      </p:pic>
      <p:pic>
        <p:nvPicPr>
          <p:cNvPr id="1032" name="Picture 8" descr="RAFA NADAL ES CAMPEÓN DE ROLAND GARROS POR DECIMOCUARTA VEZ! | Jugadores de  tenis, Imagenes de deportes, Historia del tenis">
            <a:extLst>
              <a:ext uri="{FF2B5EF4-FFF2-40B4-BE49-F238E27FC236}">
                <a16:creationId xmlns:a16="http://schemas.microsoft.com/office/drawing/2014/main" id="{BF3DFA28-577D-C299-3032-19555E2A1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898" y="1112363"/>
            <a:ext cx="1377133" cy="2524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631766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773</TotalTime>
  <Words>317</Words>
  <Application>Microsoft Office PowerPoint</Application>
  <PresentationFormat>Panorámica</PresentationFormat>
  <Paragraphs>32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Aptos</vt:lpstr>
      <vt:lpstr>Arial</vt:lpstr>
      <vt:lpstr>Century Gothic</vt:lpstr>
      <vt:lpstr>Estela de condensación</vt:lpstr>
      <vt:lpstr>Presentación de PowerPoint</vt:lpstr>
      <vt:lpstr>Presentación de PowerPoint</vt:lpstr>
      <vt:lpstr>Asociación de Tenis Profesional - 4 Grand Slam</vt:lpstr>
      <vt:lpstr>Esos mismos jugadores, ¿repiten victoria en los mismos torneos?</vt:lpstr>
      <vt:lpstr>Presentación de PowerPoint</vt:lpstr>
      <vt:lpstr>Zurdos vs diestros</vt:lpstr>
      <vt:lpstr>Pódium ATP 2022…</vt:lpstr>
      <vt:lpstr>The Big Three – la trinidad del tenis</vt:lpstr>
      <vt:lpstr>RAFA NADAL ¿REY DE LA TIERRA BATIDA?</vt:lpstr>
      <vt:lpstr>Presentación de PowerPoint</vt:lpstr>
      <vt:lpstr>“Si no crees que puedes mejorar es que no sabes nada de la vida”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365 Pro Plus</dc:creator>
  <cp:lastModifiedBy>365 Pro Plus</cp:lastModifiedBy>
  <cp:revision>50</cp:revision>
  <dcterms:created xsi:type="dcterms:W3CDTF">2024-04-15T15:19:54Z</dcterms:created>
  <dcterms:modified xsi:type="dcterms:W3CDTF">2024-04-18T10:42:34Z</dcterms:modified>
</cp:coreProperties>
</file>